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71ED4-2659-4ACA-B7E6-CF0A220A8E3A}"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D1B71-78E6-4235-BED4-0F12715A4D21}" type="slidenum">
              <a:rPr lang="en-US" smtClean="0"/>
              <a:t>‹#›</a:t>
            </a:fld>
            <a:endParaRPr lang="en-US"/>
          </a:p>
        </p:txBody>
      </p:sp>
    </p:spTree>
    <p:extLst>
      <p:ext uri="{BB962C8B-B14F-4D97-AF65-F5344CB8AC3E}">
        <p14:creationId xmlns:p14="http://schemas.microsoft.com/office/powerpoint/2010/main" val="251075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D1B71-78E6-4235-BED4-0F12715A4D21}" type="slidenum">
              <a:rPr lang="en-US" smtClean="0"/>
              <a:t>1</a:t>
            </a:fld>
            <a:endParaRPr lang="en-US"/>
          </a:p>
        </p:txBody>
      </p:sp>
    </p:spTree>
    <p:extLst>
      <p:ext uri="{BB962C8B-B14F-4D97-AF65-F5344CB8AC3E}">
        <p14:creationId xmlns:p14="http://schemas.microsoft.com/office/powerpoint/2010/main" val="2646617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831ED401-DA92-4442-B0F2-F67BBAC7BE9A}" type="datetime1">
              <a:rPr lang="en-US" smtClean="0"/>
              <a:t>8/24/2020</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smtClean="0"/>
              <a:t>Instructor: Engr. Hira Akash</a:t>
            </a:r>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C14884B-7F67-45B6-A403-7374A77ABB34}" type="slidenum">
              <a:rPr lang="en-US" smtClean="0"/>
              <a:t>‹#›</a:t>
            </a:fld>
            <a:endParaRPr lang="en-US"/>
          </a:p>
        </p:txBody>
      </p:sp>
    </p:spTree>
    <p:extLst>
      <p:ext uri="{BB962C8B-B14F-4D97-AF65-F5344CB8AC3E}">
        <p14:creationId xmlns:p14="http://schemas.microsoft.com/office/powerpoint/2010/main" val="12821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2167E-B440-4A5B-B91C-E5B97AE275AF}"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59421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B3216-E1E9-4822-AA3C-06EC60D86624}"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54845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87D1E-9C17-4CCF-BF19-BA10B3798B89}"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2991304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016B4-7D16-4083-A9B9-6769D21D7086}"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357341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105DD7B-092C-45C4-964A-2BBF89386B82}"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Instructor: Engr. Hira Akash</a:t>
            </a:r>
            <a:endParaRPr lang="en-US"/>
          </a:p>
        </p:txBody>
      </p:sp>
      <p:sp>
        <p:nvSpPr>
          <p:cNvPr id="9" name="Slide Number Placeholder 8"/>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25915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C9445D3-7399-438D-A7C6-E75E02F19427}"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Instructor: Engr. Hira Akash</a:t>
            </a:r>
            <a:endParaRPr lang="en-US"/>
          </a:p>
        </p:txBody>
      </p:sp>
      <p:sp>
        <p:nvSpPr>
          <p:cNvPr id="9" name="Slide Number Placeholder 8"/>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295117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5FA8D-FB2F-40CD-BBDA-716902433CE8}"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3829914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0FF49-5EAF-430A-B846-0F1EEDB06C27}"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3873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74C2F-7FF2-49CA-84F5-D86238036708}"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399709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6D847-E1C9-423B-ABAD-5B9A93DDD72B}"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163786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C772DA-1C4D-4DE8-A2EC-1D34F03CAE55}"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19381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4E4B1D-2AE0-41EE-88E4-BD34FB0FD24B}"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Instructor: Engr. Hira Akash</a:t>
            </a:r>
            <a:endParaRPr lang="en-US"/>
          </a:p>
        </p:txBody>
      </p:sp>
      <p:sp>
        <p:nvSpPr>
          <p:cNvPr id="9" name="Slide Number Placeholder 8"/>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172618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72EB9D-8374-40A6-BC88-805F4FF20A68}" type="datetime1">
              <a:rPr lang="en-US" smtClean="0"/>
              <a:t>8/24/2020</a:t>
            </a:fld>
            <a:endParaRPr lang="en-US"/>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
        <p:nvSpPr>
          <p:cNvPr id="5" name="Slide Number Placeholder 4"/>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72596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9B915-2622-42B8-B79F-85F8D59F2531}" type="datetime1">
              <a:rPr lang="en-US" smtClean="0"/>
              <a:t>8/24/2020</a:t>
            </a:fld>
            <a:endParaRPr lang="en-US"/>
          </a:p>
        </p:txBody>
      </p:sp>
      <p:sp>
        <p:nvSpPr>
          <p:cNvPr id="3" name="Footer Placeholder 2"/>
          <p:cNvSpPr>
            <a:spLocks noGrp="1"/>
          </p:cNvSpPr>
          <p:nvPr>
            <p:ph type="ftr" sz="quarter" idx="11"/>
          </p:nvPr>
        </p:nvSpPr>
        <p:spPr/>
        <p:txBody>
          <a:bodyPr/>
          <a:lstStyle/>
          <a:p>
            <a:r>
              <a:rPr lang="en-US" smtClean="0"/>
              <a:t>Instructor: Engr. Hira Akash</a:t>
            </a:r>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88471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EB3E3-0BD1-4C39-BC6E-5FF6354A1B3E}"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70832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9500E-8D2A-471A-86E6-D6F482D6B8DE}"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14884B-7F67-45B6-A403-7374A77ABB34}" type="slidenum">
              <a:rPr lang="en-US" smtClean="0"/>
              <a:t>‹#›</a:t>
            </a:fld>
            <a:endParaRPr lang="en-US"/>
          </a:p>
        </p:txBody>
      </p:sp>
    </p:spTree>
    <p:extLst>
      <p:ext uri="{BB962C8B-B14F-4D97-AF65-F5344CB8AC3E}">
        <p14:creationId xmlns:p14="http://schemas.microsoft.com/office/powerpoint/2010/main" val="426307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Instructor: Engr. Hira Akash</a:t>
            </a:r>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EBADA7B-867C-4D4A-A52F-8B7C9E753E68}" type="datetime1">
              <a:rPr lang="en-US" smtClean="0"/>
              <a:t>8/24/2020</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C14884B-7F67-45B6-A403-7374A77ABB34}" type="slidenum">
              <a:rPr lang="en-US" smtClean="0"/>
              <a:t>‹#›</a:t>
            </a:fld>
            <a:endParaRPr lang="en-US"/>
          </a:p>
        </p:txBody>
      </p:sp>
    </p:spTree>
    <p:extLst>
      <p:ext uri="{BB962C8B-B14F-4D97-AF65-F5344CB8AC3E}">
        <p14:creationId xmlns:p14="http://schemas.microsoft.com/office/powerpoint/2010/main" val="27530622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Integrated Circuits</a:t>
            </a:r>
            <a:endParaRPr lang="en-US" dirty="0"/>
          </a:p>
        </p:txBody>
      </p:sp>
      <p:sp>
        <p:nvSpPr>
          <p:cNvPr id="3" name="Subtitle 2"/>
          <p:cNvSpPr>
            <a:spLocks noGrp="1"/>
          </p:cNvSpPr>
          <p:nvPr>
            <p:ph type="subTitle" idx="1"/>
          </p:nvPr>
        </p:nvSpPr>
        <p:spPr>
          <a:xfrm>
            <a:off x="7464398" y="5579239"/>
            <a:ext cx="3824510" cy="385463"/>
          </a:xfrm>
        </p:spPr>
        <p:txBody>
          <a:bodyPr/>
          <a:lstStyle/>
          <a:p>
            <a:r>
              <a:rPr lang="en-US" b="1" dirty="0"/>
              <a:t>Instructor: Engr. Hira Akash</a:t>
            </a:r>
          </a:p>
          <a:p>
            <a:endParaRPr lang="en-US" dirty="0"/>
          </a:p>
        </p:txBody>
      </p:sp>
      <p:pic>
        <p:nvPicPr>
          <p:cNvPr id="4" name="Picture 3"/>
          <p:cNvPicPr>
            <a:picLocks noChangeAspect="1"/>
          </p:cNvPicPr>
          <p:nvPr/>
        </p:nvPicPr>
        <p:blipFill rotWithShape="1">
          <a:blip r:embed="rId3"/>
          <a:srcRect l="16267" t="30601" r="18240" b="14725"/>
          <a:stretch/>
        </p:blipFill>
        <p:spPr>
          <a:xfrm>
            <a:off x="6156103" y="1403797"/>
            <a:ext cx="4842456" cy="22728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0909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basis of chip size </a:t>
            </a:r>
            <a:endParaRPr lang="en-US" dirty="0"/>
          </a:p>
        </p:txBody>
      </p:sp>
      <p:sp>
        <p:nvSpPr>
          <p:cNvPr id="3" name="Content Placeholder 2"/>
          <p:cNvSpPr>
            <a:spLocks noGrp="1"/>
          </p:cNvSpPr>
          <p:nvPr>
            <p:ph idx="1"/>
          </p:nvPr>
        </p:nvSpPr>
        <p:spPr/>
        <p:txBody>
          <a:bodyPr>
            <a:normAutofit lnSpcReduction="10000"/>
          </a:bodyPr>
          <a:lstStyle/>
          <a:p>
            <a:r>
              <a:rPr lang="en-US" dirty="0"/>
              <a:t>Integrated circuits are often classified by the number of transistors and other electronic components they contain: </a:t>
            </a:r>
          </a:p>
          <a:p>
            <a:r>
              <a:rPr lang="en-US" dirty="0" smtClean="0"/>
              <a:t>SSI </a:t>
            </a:r>
            <a:r>
              <a:rPr lang="en-US" dirty="0"/>
              <a:t>(small-scale integration): Up to 100 electronic components per chip </a:t>
            </a:r>
            <a:r>
              <a:rPr lang="en-US" dirty="0" smtClean="0"/>
              <a:t> </a:t>
            </a:r>
            <a:r>
              <a:rPr lang="en-US" dirty="0"/>
              <a:t>MSI (medium-scale integration): From 100 to 3,000 electronic components per chip </a:t>
            </a:r>
          </a:p>
          <a:p>
            <a:r>
              <a:rPr lang="en-US" dirty="0" smtClean="0"/>
              <a:t>LSI </a:t>
            </a:r>
            <a:r>
              <a:rPr lang="en-US" dirty="0"/>
              <a:t>(large-scale integration): From 3,000 to 100,000 electronic components per chip </a:t>
            </a:r>
          </a:p>
          <a:p>
            <a:r>
              <a:rPr lang="en-US" dirty="0" smtClean="0"/>
              <a:t>VLSI </a:t>
            </a:r>
            <a:r>
              <a:rPr lang="en-US" dirty="0"/>
              <a:t>(very large-scale integration): From 100,000 to 1,000,000 electronic components per chip </a:t>
            </a:r>
          </a:p>
          <a:p>
            <a:r>
              <a:rPr lang="en-US" dirty="0" smtClean="0"/>
              <a:t>ULSI </a:t>
            </a:r>
            <a:r>
              <a:rPr lang="en-US" dirty="0"/>
              <a:t>(ultra large-scale integration): More than 1 million electronic components per chip</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9004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BASIS OF APPLICATIONS</a:t>
            </a:r>
          </a:p>
        </p:txBody>
      </p:sp>
      <p:sp>
        <p:nvSpPr>
          <p:cNvPr id="3" name="Content Placeholder 2"/>
          <p:cNvSpPr>
            <a:spLocks noGrp="1"/>
          </p:cNvSpPr>
          <p:nvPr>
            <p:ph idx="1"/>
          </p:nvPr>
        </p:nvSpPr>
        <p:spPr/>
        <p:txBody>
          <a:bodyPr/>
          <a:lstStyle/>
          <a:p>
            <a:r>
              <a:rPr lang="en-US" dirty="0"/>
              <a:t>LINEAR INTEGRATED CIRCUITS </a:t>
            </a:r>
            <a:endParaRPr lang="en-US" dirty="0" smtClean="0"/>
          </a:p>
          <a:p>
            <a:r>
              <a:rPr lang="en-US" dirty="0" smtClean="0"/>
              <a:t>DIGITAL </a:t>
            </a:r>
            <a:r>
              <a:rPr lang="en-US" dirty="0"/>
              <a:t>INTEGRATED CIRCUITS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93485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INTEGRATED CIRCUITS</a:t>
            </a:r>
          </a:p>
        </p:txBody>
      </p:sp>
      <p:sp>
        <p:nvSpPr>
          <p:cNvPr id="3" name="Content Placeholder 2"/>
          <p:cNvSpPr>
            <a:spLocks noGrp="1"/>
          </p:cNvSpPr>
          <p:nvPr>
            <p:ph idx="1"/>
          </p:nvPr>
        </p:nvSpPr>
        <p:spPr/>
        <p:txBody>
          <a:bodyPr/>
          <a:lstStyle/>
          <a:p>
            <a:r>
              <a:rPr lang="en-US" dirty="0"/>
              <a:t>When the circuit is either in on-state or off-state and not in between the two, the circuit is called the digital circuit. ICs used in such circuits are called the digital ICs. They find wide applications in computers and logic circuits. Example logic gates, flip flops, counters, microprocessors, memory chips etc.</a:t>
            </a:r>
          </a:p>
        </p:txBody>
      </p:sp>
      <p:pic>
        <p:nvPicPr>
          <p:cNvPr id="4" name="Picture 3"/>
          <p:cNvPicPr>
            <a:picLocks noChangeAspect="1"/>
          </p:cNvPicPr>
          <p:nvPr/>
        </p:nvPicPr>
        <p:blipFill rotWithShape="1">
          <a:blip r:embed="rId2"/>
          <a:srcRect l="18697" t="47698" r="61233" b="11719"/>
          <a:stretch/>
        </p:blipFill>
        <p:spPr>
          <a:xfrm>
            <a:off x="8692874" y="3837905"/>
            <a:ext cx="2446986" cy="2781836"/>
          </a:xfrm>
          <a:prstGeom prst="rect">
            <a:avLst/>
          </a:prstGeom>
        </p:spPr>
      </p:pic>
      <p:sp>
        <p:nvSpPr>
          <p:cNvPr id="5" name="Footer Placeholder 4"/>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41045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INTEGRATED CIRCUITS</a:t>
            </a:r>
          </a:p>
        </p:txBody>
      </p:sp>
      <p:sp>
        <p:nvSpPr>
          <p:cNvPr id="3" name="Content Placeholder 2"/>
          <p:cNvSpPr>
            <a:spLocks noGrp="1"/>
          </p:cNvSpPr>
          <p:nvPr>
            <p:ph idx="1"/>
          </p:nvPr>
        </p:nvSpPr>
        <p:spPr/>
        <p:txBody>
          <a:bodyPr/>
          <a:lstStyle/>
          <a:p>
            <a:r>
              <a:rPr lang="en-US" dirty="0"/>
              <a:t>When the input and output relationship of a circuit is linear, linear ICs are used. Input and output can take place on a continuous range of values. Example operational amplifiers, power amplifiers, microwave amplifiers multipliers etc</a:t>
            </a:r>
            <a:r>
              <a:rPr lang="en-US" dirty="0" smtClean="0"/>
              <a:t>.</a:t>
            </a:r>
          </a:p>
          <a:p>
            <a:endParaRPr lang="en-US" dirty="0"/>
          </a:p>
        </p:txBody>
      </p:sp>
      <p:pic>
        <p:nvPicPr>
          <p:cNvPr id="4" name="Picture 3"/>
          <p:cNvPicPr>
            <a:picLocks noChangeAspect="1"/>
          </p:cNvPicPr>
          <p:nvPr/>
        </p:nvPicPr>
        <p:blipFill rotWithShape="1">
          <a:blip r:embed="rId2"/>
          <a:srcRect l="15632" t="56341" r="63345" b="11343"/>
          <a:stretch/>
        </p:blipFill>
        <p:spPr>
          <a:xfrm>
            <a:off x="1906074" y="4005330"/>
            <a:ext cx="2562896" cy="2215166"/>
          </a:xfrm>
          <a:prstGeom prst="rect">
            <a:avLst/>
          </a:prstGeom>
        </p:spPr>
      </p:pic>
      <p:sp>
        <p:nvSpPr>
          <p:cNvPr id="5" name="Footer Placeholder 4"/>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04108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Introduction </a:t>
            </a:r>
          </a:p>
          <a:p>
            <a:pPr>
              <a:buFont typeface="+mj-lt"/>
              <a:buAutoNum type="arabicPeriod"/>
            </a:pPr>
            <a:r>
              <a:rPr lang="en-US" dirty="0" smtClean="0"/>
              <a:t>Integrated circuit advantages and drawbacks </a:t>
            </a:r>
          </a:p>
          <a:p>
            <a:pPr>
              <a:buFont typeface="+mj-lt"/>
              <a:buAutoNum type="arabicPeriod"/>
            </a:pPr>
            <a:r>
              <a:rPr lang="en-US" dirty="0" smtClean="0"/>
              <a:t>Scale of integration </a:t>
            </a:r>
          </a:p>
          <a:p>
            <a:pPr>
              <a:buFont typeface="+mj-lt"/>
              <a:buAutoNum type="arabicPeriod"/>
            </a:pPr>
            <a:r>
              <a:rPr lang="en-US" dirty="0" smtClean="0"/>
              <a:t>Classification of integrated circuit by structure </a:t>
            </a:r>
          </a:p>
          <a:p>
            <a:pPr>
              <a:buFont typeface="+mj-lt"/>
              <a:buAutoNum type="arabicPeriod"/>
            </a:pPr>
            <a:r>
              <a:rPr lang="en-US" dirty="0" smtClean="0"/>
              <a:t>Classification of integrated circuit by function </a:t>
            </a:r>
          </a:p>
          <a:p>
            <a:pPr>
              <a:buFont typeface="+mj-lt"/>
              <a:buAutoNum type="arabicPeriod"/>
            </a:pPr>
            <a:r>
              <a:rPr lang="en-US" dirty="0" smtClean="0"/>
              <a:t>Comparison between different integrated circuit. </a:t>
            </a: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96420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Integrated Circuits are usually called ICs and popularly known as a silicon chip, computer chip or microchip</a:t>
            </a:r>
            <a:r>
              <a:rPr lang="en-US" dirty="0" smtClean="0"/>
              <a:t>.</a:t>
            </a:r>
          </a:p>
          <a:p>
            <a:r>
              <a:rPr lang="en-US" dirty="0"/>
              <a:t>Integrated Circuit, tiny electronic circuit used to perform a specific electronic function, such as amplification. </a:t>
            </a:r>
          </a:p>
          <a:p>
            <a:r>
              <a:rPr lang="en-US" dirty="0" smtClean="0"/>
              <a:t>It </a:t>
            </a:r>
            <a:r>
              <a:rPr lang="en-US" dirty="0"/>
              <a:t>is usually combined with other components to form a more complex system.</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
        <p:nvSpPr>
          <p:cNvPr id="5" name="Title 1"/>
          <p:cNvSpPr>
            <a:spLocks noGrp="1"/>
          </p:cNvSpPr>
          <p:nvPr>
            <p:ph type="title"/>
          </p:nvPr>
        </p:nvSpPr>
        <p:spPr>
          <a:xfrm>
            <a:off x="1154954" y="947920"/>
            <a:ext cx="8761413" cy="728480"/>
          </a:xfrm>
        </p:spPr>
        <p:txBody>
          <a:bodyPr/>
          <a:lstStyle/>
          <a:p>
            <a:r>
              <a:rPr lang="en-US" dirty="0"/>
              <a:t>Integrated Circuits</a:t>
            </a:r>
            <a:endParaRPr lang="en-US" dirty="0"/>
          </a:p>
        </p:txBody>
      </p:sp>
    </p:spTree>
    <p:extLst>
      <p:ext uri="{BB962C8B-B14F-4D97-AF65-F5344CB8AC3E}">
        <p14:creationId xmlns:p14="http://schemas.microsoft.com/office/powerpoint/2010/main" val="371124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a:t>
            </a:r>
            <a:r>
              <a:rPr lang="en-US" dirty="0" smtClean="0"/>
              <a:t>Components</a:t>
            </a:r>
            <a:endParaRPr lang="en-US" dirty="0"/>
          </a:p>
        </p:txBody>
      </p:sp>
      <p:sp>
        <p:nvSpPr>
          <p:cNvPr id="3" name="Content Placeholder 2"/>
          <p:cNvSpPr>
            <a:spLocks noGrp="1"/>
          </p:cNvSpPr>
          <p:nvPr>
            <p:ph idx="1"/>
          </p:nvPr>
        </p:nvSpPr>
        <p:spPr/>
        <p:txBody>
          <a:bodyPr/>
          <a:lstStyle/>
          <a:p>
            <a:pPr marL="0" indent="0">
              <a:buNone/>
            </a:pPr>
            <a:r>
              <a:rPr lang="en-US" u="sng" dirty="0" smtClean="0"/>
              <a:t>Miniaturized </a:t>
            </a:r>
            <a:r>
              <a:rPr lang="en-US" u="sng" dirty="0"/>
              <a:t>Active Devices: </a:t>
            </a:r>
            <a:endParaRPr lang="en-US" u="sng" dirty="0" smtClean="0"/>
          </a:p>
          <a:p>
            <a:pPr marL="0" indent="0">
              <a:buNone/>
            </a:pPr>
            <a:r>
              <a:rPr lang="en-US" dirty="0" smtClean="0"/>
              <a:t>1</a:t>
            </a:r>
            <a:r>
              <a:rPr lang="en-US" dirty="0"/>
              <a:t>. Transistors </a:t>
            </a:r>
            <a:endParaRPr lang="en-US" dirty="0" smtClean="0"/>
          </a:p>
          <a:p>
            <a:pPr marL="0" indent="0">
              <a:buNone/>
            </a:pPr>
            <a:r>
              <a:rPr lang="en-US" dirty="0" smtClean="0"/>
              <a:t>2</a:t>
            </a:r>
            <a:r>
              <a:rPr lang="en-US" dirty="0"/>
              <a:t>. Diodes </a:t>
            </a:r>
            <a:endParaRPr lang="en-US" dirty="0" smtClean="0"/>
          </a:p>
          <a:p>
            <a:pPr marL="0" indent="0">
              <a:buNone/>
            </a:pPr>
            <a:r>
              <a:rPr lang="en-US" u="sng" dirty="0" smtClean="0"/>
              <a:t>Miniaturized Passive </a:t>
            </a:r>
            <a:r>
              <a:rPr lang="en-US" u="sng" dirty="0"/>
              <a:t>Devices: </a:t>
            </a:r>
            <a:endParaRPr lang="en-US" u="sng" dirty="0" smtClean="0"/>
          </a:p>
          <a:p>
            <a:pPr marL="0" indent="0">
              <a:buNone/>
            </a:pPr>
            <a:r>
              <a:rPr lang="en-US" dirty="0" smtClean="0"/>
              <a:t>1</a:t>
            </a:r>
            <a:r>
              <a:rPr lang="en-US" dirty="0"/>
              <a:t>. Capacitors </a:t>
            </a:r>
            <a:endParaRPr lang="en-US" dirty="0" smtClean="0"/>
          </a:p>
          <a:p>
            <a:pPr marL="0" indent="0">
              <a:buNone/>
            </a:pPr>
            <a:r>
              <a:rPr lang="en-US" dirty="0" smtClean="0"/>
              <a:t>2</a:t>
            </a:r>
            <a:r>
              <a:rPr lang="en-US" dirty="0"/>
              <a:t>. Resistors </a:t>
            </a:r>
          </a:p>
          <a:p>
            <a:r>
              <a:rPr lang="en-US" dirty="0" smtClean="0"/>
              <a:t>It </a:t>
            </a:r>
            <a:r>
              <a:rPr lang="en-US" dirty="0"/>
              <a:t>is formed as a single unit by diffusing impurities into single-crystal silicon, which then serves as a semiconductor material.</a:t>
            </a:r>
          </a:p>
        </p:txBody>
      </p:sp>
      <p:pic>
        <p:nvPicPr>
          <p:cNvPr id="4" name="Picture 3"/>
          <p:cNvPicPr>
            <a:picLocks noChangeAspect="1"/>
          </p:cNvPicPr>
          <p:nvPr/>
        </p:nvPicPr>
        <p:blipFill rotWithShape="1">
          <a:blip r:embed="rId2"/>
          <a:srcRect l="42676" t="36801" r="40212" b="32010"/>
          <a:stretch/>
        </p:blipFill>
        <p:spPr>
          <a:xfrm>
            <a:off x="5535660" y="2603500"/>
            <a:ext cx="2086378" cy="2137893"/>
          </a:xfrm>
          <a:prstGeom prst="rect">
            <a:avLst/>
          </a:prstGeom>
        </p:spPr>
      </p:pic>
      <p:sp>
        <p:nvSpPr>
          <p:cNvPr id="5" name="Footer Placeholder 4"/>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56220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As with many inventions, two people had the idea for an integrated circuit at almost the same time. </a:t>
            </a:r>
            <a:endParaRPr lang="en-US" dirty="0" smtClean="0"/>
          </a:p>
          <a:p>
            <a:r>
              <a:rPr lang="en-US" dirty="0" smtClean="0"/>
              <a:t>Transistors </a:t>
            </a:r>
            <a:r>
              <a:rPr lang="en-US" dirty="0"/>
              <a:t>had become commonplace in everything from radios to phones to computers, and now manufacturers wanted something even better. </a:t>
            </a:r>
            <a:endParaRPr lang="en-US" dirty="0" smtClean="0"/>
          </a:p>
          <a:p>
            <a:r>
              <a:rPr lang="en-US" dirty="0" smtClean="0"/>
              <a:t>Sure</a:t>
            </a:r>
            <a:r>
              <a:rPr lang="en-US" dirty="0"/>
              <a:t>, transistors were smaller than vacuum tubes, but for some of the newest electronics, they weren't small enough.</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75650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IC</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INTEGRATED CIRCUITS OFFER A NUMBER OF ADVANTAGES OVER THOSE MADE BY INTERCONNECTING DISCRETE COMPONENTS. THESE ARE SUMMARIZED AS FOLLOWS: </a:t>
            </a:r>
            <a:endParaRPr lang="en-US" dirty="0" smtClean="0"/>
          </a:p>
          <a:p>
            <a:r>
              <a:rPr lang="en-US" dirty="0" smtClean="0"/>
              <a:t>1</a:t>
            </a:r>
            <a:r>
              <a:rPr lang="en-US" dirty="0"/>
              <a:t>. Extremely small size—thousands times smaller than discrete circuit. It is because of fabrication of various circuit elements in a single chip of semi- conductor material. </a:t>
            </a:r>
            <a:endParaRPr lang="en-US" dirty="0" smtClean="0"/>
          </a:p>
          <a:p>
            <a:r>
              <a:rPr lang="en-US" dirty="0" smtClean="0"/>
              <a:t>2</a:t>
            </a:r>
            <a:r>
              <a:rPr lang="en-US" dirty="0"/>
              <a:t>. Very small weight owing to miniaturized circuit. </a:t>
            </a:r>
            <a:endParaRPr lang="en-US" dirty="0" smtClean="0"/>
          </a:p>
          <a:p>
            <a:r>
              <a:rPr lang="en-US" dirty="0" smtClean="0"/>
              <a:t>3</a:t>
            </a:r>
            <a:r>
              <a:rPr lang="en-US" dirty="0"/>
              <a:t>. Very low cost because of simultaneous production of hundreds of similar circuits on a small semiconductor wafer. Owing to mass production an IC costs as much as an individual transistor. </a:t>
            </a:r>
            <a:endParaRPr lang="en-US" dirty="0" smtClean="0"/>
          </a:p>
          <a:p>
            <a:r>
              <a:rPr lang="en-US" dirty="0" smtClean="0"/>
              <a:t>4</a:t>
            </a:r>
            <a:r>
              <a:rPr lang="en-US" dirty="0"/>
              <a:t>. More reliable because of elimination of soldered joints and need for fewer inter-connections. </a:t>
            </a:r>
            <a:endParaRPr lang="en-US" dirty="0" smtClean="0"/>
          </a:p>
          <a:p>
            <a:r>
              <a:rPr lang="en-US" dirty="0" smtClean="0"/>
              <a:t>5</a:t>
            </a:r>
            <a:r>
              <a:rPr lang="en-US" dirty="0"/>
              <a:t>. Low power consumption because of their smaller size. </a:t>
            </a:r>
            <a:endParaRPr lang="en-US" dirty="0" smtClean="0"/>
          </a:p>
          <a:p>
            <a:r>
              <a:rPr lang="en-US" dirty="0" smtClean="0"/>
              <a:t>6</a:t>
            </a:r>
            <a:r>
              <a:rPr lang="en-US" dirty="0"/>
              <a:t>. Easy replacement as it is more economical to replace them than to repair them.</a:t>
            </a:r>
          </a:p>
          <a:p>
            <a:r>
              <a:rPr lang="en-US" dirty="0"/>
              <a:t> </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791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 7. Increased operating speeds because of absence of parasitic capacitance effect. </a:t>
            </a:r>
            <a:endParaRPr lang="en-US" dirty="0" smtClean="0"/>
          </a:p>
          <a:p>
            <a:r>
              <a:rPr lang="en-US" dirty="0" smtClean="0"/>
              <a:t>8</a:t>
            </a:r>
            <a:r>
              <a:rPr lang="en-US" dirty="0"/>
              <a:t>. Close matching of components and temperature coefficients because of bulk </a:t>
            </a:r>
            <a:r>
              <a:rPr lang="en-US" dirty="0" err="1"/>
              <a:t>produc¬tion</a:t>
            </a:r>
            <a:r>
              <a:rPr lang="en-US" dirty="0"/>
              <a:t> in batches. </a:t>
            </a:r>
            <a:endParaRPr lang="en-US" dirty="0" smtClean="0"/>
          </a:p>
          <a:p>
            <a:r>
              <a:rPr lang="en-US" dirty="0" smtClean="0"/>
              <a:t>9</a:t>
            </a:r>
            <a:r>
              <a:rPr lang="en-US" dirty="0"/>
              <a:t>. Improved functional performance as more complex circuits can be fabricated for achieving better characteristics. </a:t>
            </a:r>
            <a:endParaRPr lang="en-US" dirty="0" smtClean="0"/>
          </a:p>
          <a:p>
            <a:r>
              <a:rPr lang="en-US" dirty="0" smtClean="0"/>
              <a:t>10</a:t>
            </a:r>
            <a:r>
              <a:rPr lang="en-US" dirty="0"/>
              <a:t>. Greater ability of operating at extreme temperatures. </a:t>
            </a:r>
            <a:endParaRPr lang="en-US" dirty="0" smtClean="0"/>
          </a:p>
          <a:p>
            <a:r>
              <a:rPr lang="en-US" dirty="0" smtClean="0"/>
              <a:t>11</a:t>
            </a:r>
            <a:r>
              <a:rPr lang="en-US" dirty="0"/>
              <a:t>. Suitable for small signal operation because of no chance of stray electrical pickup as various components of an IC are located very close to each other on a silicon wafer</a:t>
            </a:r>
            <a:r>
              <a:rPr lang="en-US"/>
              <a:t>. </a:t>
            </a:r>
            <a:endParaRPr lang="en-US" smtClean="0"/>
          </a:p>
          <a:p>
            <a:r>
              <a:rPr lang="en-US" smtClean="0"/>
              <a:t>12</a:t>
            </a:r>
            <a:r>
              <a:rPr lang="en-US" dirty="0"/>
              <a:t>. No component project above the chip surface in an IC as all the components are formed within the chip.</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68573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 types </a:t>
            </a:r>
            <a:endParaRPr lang="en-US" dirty="0"/>
          </a:p>
        </p:txBody>
      </p:sp>
      <p:sp>
        <p:nvSpPr>
          <p:cNvPr id="3" name="Content Placeholder 2"/>
          <p:cNvSpPr>
            <a:spLocks noGrp="1"/>
          </p:cNvSpPr>
          <p:nvPr>
            <p:ph idx="1"/>
          </p:nvPr>
        </p:nvSpPr>
        <p:spPr/>
        <p:txBody>
          <a:bodyPr/>
          <a:lstStyle/>
          <a:p>
            <a:r>
              <a:rPr lang="en-US" dirty="0"/>
              <a:t>In the early days of integrated circuits, only a few transistors could be placed on a chip, as the scale used was large because of the contemporary technology, and manufacturing yields were low by today's standards. </a:t>
            </a:r>
            <a:endParaRPr lang="en-US" dirty="0" smtClean="0"/>
          </a:p>
          <a:p>
            <a:r>
              <a:rPr lang="en-US" dirty="0" smtClean="0"/>
              <a:t>As </a:t>
            </a:r>
            <a:r>
              <a:rPr lang="en-US" dirty="0"/>
              <a:t>the degree of integration was small, the design was done easily. </a:t>
            </a:r>
            <a:endParaRPr lang="en-US" dirty="0" smtClean="0"/>
          </a:p>
          <a:p>
            <a:r>
              <a:rPr lang="en-US" dirty="0" smtClean="0"/>
              <a:t>Over </a:t>
            </a:r>
            <a:r>
              <a:rPr lang="en-US" dirty="0"/>
              <a:t>time, millions, and today billions, of transistors could be placed on one chip, and to make a good design became a task to be planned thoroughly. </a:t>
            </a:r>
            <a:endParaRPr lang="en-US" dirty="0" smtClean="0"/>
          </a:p>
          <a:p>
            <a:r>
              <a:rPr lang="en-US" dirty="0" smtClean="0"/>
              <a:t>This </a:t>
            </a:r>
            <a:r>
              <a:rPr lang="en-US" dirty="0"/>
              <a:t>gave rise to new design methods.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91176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IC’S</a:t>
            </a:r>
          </a:p>
        </p:txBody>
      </p:sp>
      <p:sp>
        <p:nvSpPr>
          <p:cNvPr id="3" name="Content Placeholder 2"/>
          <p:cNvSpPr>
            <a:spLocks noGrp="1"/>
          </p:cNvSpPr>
          <p:nvPr>
            <p:ph idx="1"/>
          </p:nvPr>
        </p:nvSpPr>
        <p:spPr/>
        <p:txBody>
          <a:bodyPr/>
          <a:lstStyle/>
          <a:p>
            <a:r>
              <a:rPr lang="en-US" dirty="0" smtClean="0"/>
              <a:t> </a:t>
            </a:r>
          </a:p>
          <a:p>
            <a:r>
              <a:rPr lang="en-US" dirty="0" smtClean="0"/>
              <a:t>On </a:t>
            </a:r>
            <a:r>
              <a:rPr lang="en-US" dirty="0"/>
              <a:t>the basis of the chip size </a:t>
            </a:r>
            <a:endParaRPr lang="en-US" dirty="0" smtClean="0"/>
          </a:p>
          <a:p>
            <a:r>
              <a:rPr lang="en-US" dirty="0" smtClean="0"/>
              <a:t>On </a:t>
            </a:r>
            <a:r>
              <a:rPr lang="en-US" dirty="0"/>
              <a:t>the basis of applications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4252422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TotalTime>
  <Words>729</Words>
  <Application>Microsoft Office PowerPoint</Application>
  <PresentationFormat>Widescreen</PresentationFormat>
  <Paragraphs>74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 Boardroom</vt:lpstr>
      <vt:lpstr>Integrated Circuits</vt:lpstr>
      <vt:lpstr>Content </vt:lpstr>
      <vt:lpstr>Integrated Circuits</vt:lpstr>
      <vt:lpstr>Electronic Components</vt:lpstr>
      <vt:lpstr>PowerPoint Presentation</vt:lpstr>
      <vt:lpstr>Advantages of IC</vt:lpstr>
      <vt:lpstr>PowerPoint Presentation</vt:lpstr>
      <vt:lpstr>IC types </vt:lpstr>
      <vt:lpstr>CLASSIFICATION OF IC’S</vt:lpstr>
      <vt:lpstr>On basis of chip size </vt:lpstr>
      <vt:lpstr>ON BASIS OF APPLICATIONS</vt:lpstr>
      <vt:lpstr>DIGITAL INTEGRATED CIRCUITS</vt:lpstr>
      <vt:lpstr>LINEAR INTEGRATED CIRCUITS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Circuits</dc:title>
  <dc:creator>Akash Academy</dc:creator>
  <cp:lastModifiedBy>Akash Academy</cp:lastModifiedBy>
  <cp:revision>18</cp:revision>
  <dcterms:created xsi:type="dcterms:W3CDTF">2020-08-24T05:11:24Z</dcterms:created>
  <dcterms:modified xsi:type="dcterms:W3CDTF">2020-08-24T07:46:38Z</dcterms:modified>
</cp:coreProperties>
</file>